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4"/>
  </p:sldMasterIdLst>
  <p:notesMasterIdLst>
    <p:notesMasterId r:id="rId8"/>
  </p:notesMasterIdLst>
  <p:handoutMasterIdLst>
    <p:handoutMasterId r:id="rId9"/>
  </p:handoutMasterIdLst>
  <p:sldIdLst>
    <p:sldId id="569" r:id="rId5"/>
    <p:sldId id="571" r:id="rId6"/>
    <p:sldId id="570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" id="{D170D9A3-AD2E-4DFC-9937-B5AB09FA61F1}">
          <p14:sldIdLst>
            <p14:sldId id="569"/>
            <p14:sldId id="571"/>
            <p14:sldId id="57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E3192"/>
    <a:srgbClr val="FF66FF"/>
    <a:srgbClr val="F0EBEB"/>
    <a:srgbClr val="2A5AA5"/>
    <a:srgbClr val="244E9C"/>
    <a:srgbClr val="224C9C"/>
    <a:srgbClr val="234A9A"/>
    <a:srgbClr val="2D348B"/>
    <a:srgbClr val="234B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243" autoAdjust="0"/>
    <p:restoredTop sz="94231" autoAdjust="0"/>
  </p:normalViewPr>
  <p:slideViewPr>
    <p:cSldViewPr showGuides="1">
      <p:cViewPr>
        <p:scale>
          <a:sx n="142" d="100"/>
          <a:sy n="142" d="100"/>
        </p:scale>
        <p:origin x="1168" y="1536"/>
      </p:cViewPr>
      <p:guideLst/>
    </p:cSldViewPr>
  </p:slideViewPr>
  <p:outlineViewPr>
    <p:cViewPr>
      <p:scale>
        <a:sx n="33" d="100"/>
        <a:sy n="33" d="100"/>
      </p:scale>
      <p:origin x="0" y="-38704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2"/>
        <a:sy n="1" d="2"/>
      </p:scale>
      <p:origin x="0" y="0"/>
    </p:cViewPr>
  </p:sorterViewPr>
  <p:notesViewPr>
    <p:cSldViewPr showGuides="1">
      <p:cViewPr varScale="1">
        <p:scale>
          <a:sx n="160" d="100"/>
          <a:sy n="160" d="100"/>
        </p:scale>
        <p:origin x="37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2DBC8C78-0E25-41A8-BEC0-4738950A57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14DCAA9-6C50-4939-8D0E-D8552213B36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47CE84-7F69-4C2B-A6E7-B8F66EE6CF21}" type="datetimeFigureOut">
              <a:rPr lang="de-DE" smtClean="0"/>
              <a:t>04.01.23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B0E676F-6473-4C5E-A2ED-CB94B536284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964611B-CF0D-436E-BF41-101A3392A02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1A6E8-1DAF-4311-BD5F-AC98A15CED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24815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28AF01-FFEF-4865-8533-6CF2C8109098}" type="datetimeFigureOut">
              <a:rPr lang="de-DE" smtClean="0"/>
              <a:t>04.01.23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D42679-1580-4BC7-A4C9-F24BA68055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9722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Inhalt mit Subtitel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A9830261-DBE3-4E85-ADD0-F3897DE2A0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00400" y="6577200"/>
            <a:ext cx="5796000" cy="23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lnSpc>
                <a:spcPts val="1200"/>
              </a:lnSpc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Christian Stangier – High Tech Consulting 01/23</a:t>
            </a:r>
            <a:endParaRPr lang="de-DE" dirty="0"/>
          </a:p>
        </p:txBody>
      </p:sp>
      <p:sp>
        <p:nvSpPr>
          <p:cNvPr id="45" name="Textplatzhalter 44">
            <a:extLst>
              <a:ext uri="{FF2B5EF4-FFF2-40B4-BE49-F238E27FC236}">
                <a16:creationId xmlns:a16="http://schemas.microsoft.com/office/drawing/2014/main" id="{4535F341-9F0F-46AB-95AD-90CC60E772D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11825" y="1124744"/>
            <a:ext cx="7219800" cy="27702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Text durch Klicken hinzufügen</a:t>
            </a:r>
          </a:p>
        </p:txBody>
      </p:sp>
      <p:sp>
        <p:nvSpPr>
          <p:cNvPr id="46" name="Textplatzhalter 44">
            <a:extLst>
              <a:ext uri="{FF2B5EF4-FFF2-40B4-BE49-F238E27FC236}">
                <a16:creationId xmlns:a16="http://schemas.microsoft.com/office/drawing/2014/main" id="{53F48DF7-1C30-4169-AE06-449F42B3B57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11824" y="1415621"/>
            <a:ext cx="7219800" cy="66976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Text durch Klicken hinzufügen</a:t>
            </a:r>
          </a:p>
        </p:txBody>
      </p:sp>
      <p:sp>
        <p:nvSpPr>
          <p:cNvPr id="48" name="Textplatzhalter 47">
            <a:extLst>
              <a:ext uri="{FF2B5EF4-FFF2-40B4-BE49-F238E27FC236}">
                <a16:creationId xmlns:a16="http://schemas.microsoft.com/office/drawing/2014/main" id="{4F60EAF4-061A-422F-A2AF-F59D8FFBB8B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82745" y="1700808"/>
            <a:ext cx="3778201" cy="2471737"/>
          </a:xfrm>
        </p:spPr>
        <p:txBody>
          <a:bodyPr/>
          <a:lstStyle>
            <a:lvl1pPr marL="180000" indent="-180000">
              <a:lnSpc>
                <a:spcPct val="114000"/>
              </a:lnSpc>
              <a:spcBef>
                <a:spcPts val="24"/>
              </a:spcBef>
              <a:spcAft>
                <a:spcPts val="0"/>
              </a:spcAft>
              <a:buClrTx/>
              <a:defRPr sz="1200"/>
            </a:lvl1pPr>
          </a:lstStyle>
          <a:p>
            <a:pPr lvl="0"/>
            <a:r>
              <a:rPr lang="de-DE" dirty="0"/>
              <a:t>Text durch Klicken hinzufügen</a:t>
            </a:r>
          </a:p>
        </p:txBody>
      </p:sp>
      <p:sp>
        <p:nvSpPr>
          <p:cNvPr id="49" name="Textplatzhalter 47">
            <a:extLst>
              <a:ext uri="{FF2B5EF4-FFF2-40B4-BE49-F238E27FC236}">
                <a16:creationId xmlns:a16="http://schemas.microsoft.com/office/drawing/2014/main" id="{52232EA7-FC69-4B6E-8766-4B8C732BF9D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511825" y="3803380"/>
            <a:ext cx="3024335" cy="2471737"/>
          </a:xfrm>
        </p:spPr>
        <p:txBody>
          <a:bodyPr/>
          <a:lstStyle>
            <a:lvl1pPr marL="896400" indent="-892800">
              <a:lnSpc>
                <a:spcPct val="114000"/>
              </a:lnSpc>
              <a:spcBef>
                <a:spcPts val="264"/>
              </a:spcBef>
              <a:spcAft>
                <a:spcPts val="0"/>
              </a:spcAft>
              <a:buNone/>
              <a:defRPr sz="1200"/>
            </a:lvl1pPr>
          </a:lstStyle>
          <a:p>
            <a:pPr lvl="0"/>
            <a:r>
              <a:rPr lang="de-DE" dirty="0"/>
              <a:t>Text durch Klicken hinzufügen</a:t>
            </a:r>
          </a:p>
        </p:txBody>
      </p:sp>
      <p:sp>
        <p:nvSpPr>
          <p:cNvPr id="50" name="Textplatzhalter 47">
            <a:extLst>
              <a:ext uri="{FF2B5EF4-FFF2-40B4-BE49-F238E27FC236}">
                <a16:creationId xmlns:a16="http://schemas.microsoft.com/office/drawing/2014/main" id="{89D72E8A-5EAF-4741-81E2-A952D2792F4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824192" y="3802063"/>
            <a:ext cx="3907433" cy="2471737"/>
          </a:xfrm>
        </p:spPr>
        <p:txBody>
          <a:bodyPr/>
          <a:lstStyle>
            <a:lvl1pPr marL="180000" indent="-180000">
              <a:lnSpc>
                <a:spcPct val="114000"/>
              </a:lnSpc>
              <a:spcBef>
                <a:spcPts val="24"/>
              </a:spcBef>
              <a:spcAft>
                <a:spcPts val="0"/>
              </a:spcAft>
              <a:buClrTx/>
              <a:defRPr sz="1200"/>
            </a:lvl1pPr>
          </a:lstStyle>
          <a:p>
            <a:pPr lvl="0"/>
            <a:r>
              <a:rPr lang="de-DE" dirty="0"/>
              <a:t>Text durch Klicken hinzufügen</a:t>
            </a:r>
          </a:p>
        </p:txBody>
      </p:sp>
      <p:sp>
        <p:nvSpPr>
          <p:cNvPr id="52" name="Textplatzhalter 51">
            <a:extLst>
              <a:ext uri="{FF2B5EF4-FFF2-40B4-BE49-F238E27FC236}">
                <a16:creationId xmlns:a16="http://schemas.microsoft.com/office/drawing/2014/main" id="{DB8E4EDE-32CE-43C0-BA04-66C45FF294B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0375" y="608812"/>
            <a:ext cx="11271250" cy="48021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Vorname Nachname</a:t>
            </a:r>
          </a:p>
        </p:txBody>
      </p:sp>
      <p:sp>
        <p:nvSpPr>
          <p:cNvPr id="53" name="Rectangle 13">
            <a:extLst>
              <a:ext uri="{FF2B5EF4-FFF2-40B4-BE49-F238E27FC236}">
                <a16:creationId xmlns:a16="http://schemas.microsoft.com/office/drawing/2014/main" id="{A64BBC0F-EB3F-44C2-A617-67E2D5D092A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60375" y="124776"/>
            <a:ext cx="11271249" cy="4959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341313" indent="-341313">
              <a:lnSpc>
                <a:spcPct val="115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1430338" algn="l"/>
                <a:tab pos="4038600" algn="l"/>
                <a:tab pos="6094413" algn="l"/>
                <a:tab pos="7802563" algn="r"/>
                <a:tab pos="7985125" algn="r"/>
              </a:tabLst>
              <a:defRPr>
                <a:solidFill>
                  <a:schemeClr val="accent1"/>
                </a:solidFill>
                <a:latin typeface="Segoe UI" panose="020B0502040204020203" pitchFamily="34" charset="0"/>
                <a:ea typeface="MS PGothic" panose="020B0600070205080204" pitchFamily="34" charset="-128"/>
                <a:cs typeface="Segoe UI" panose="020B0502040204020203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chemeClr val="tx1"/>
              </a:buClr>
              <a:buChar char="–"/>
              <a:tabLst>
                <a:tab pos="1430338" algn="l"/>
                <a:tab pos="4038600" algn="l"/>
                <a:tab pos="6094413" algn="l"/>
                <a:tab pos="7802563" algn="r"/>
                <a:tab pos="7985125" algn="r"/>
              </a:tabLst>
              <a:defRPr sz="1600">
                <a:solidFill>
                  <a:schemeClr val="accent1"/>
                </a:solidFill>
                <a:latin typeface="Segoe UI" panose="020B0502040204020203" pitchFamily="34" charset="0"/>
                <a:ea typeface="MS PGothic" panose="020B0600070205080204" pitchFamily="34" charset="-128"/>
                <a:cs typeface="Segoe UI" panose="020B0502040204020203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1430338" algn="l"/>
                <a:tab pos="4038600" algn="l"/>
                <a:tab pos="6094413" algn="l"/>
                <a:tab pos="7802563" algn="r"/>
                <a:tab pos="7985125" algn="r"/>
              </a:tabLst>
              <a:defRPr sz="1400">
                <a:solidFill>
                  <a:schemeClr val="accent1"/>
                </a:solidFill>
                <a:latin typeface="Segoe UI" panose="020B0502040204020203" pitchFamily="34" charset="0"/>
                <a:ea typeface="MS PGothic" panose="020B0600070205080204" pitchFamily="34" charset="-128"/>
                <a:cs typeface="Segoe UI" panose="020B0502040204020203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chemeClr val="tx1"/>
              </a:buClr>
              <a:buChar char="–"/>
              <a:tabLst>
                <a:tab pos="1430338" algn="l"/>
                <a:tab pos="4038600" algn="l"/>
                <a:tab pos="6094413" algn="l"/>
                <a:tab pos="7802563" algn="r"/>
                <a:tab pos="7985125" algn="r"/>
              </a:tabLst>
              <a:defRPr sz="1000">
                <a:solidFill>
                  <a:schemeClr val="accent1"/>
                </a:solidFill>
                <a:latin typeface="Segoe UI" panose="020B0502040204020203" pitchFamily="34" charset="0"/>
                <a:ea typeface="MS PGothic" panose="020B0600070205080204" pitchFamily="34" charset="-128"/>
                <a:cs typeface="Segoe UI" panose="020B0502040204020203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chemeClr val="accent2"/>
              </a:buClr>
              <a:buChar char="»"/>
              <a:tabLst>
                <a:tab pos="1430338" algn="l"/>
                <a:tab pos="4038600" algn="l"/>
                <a:tab pos="6094413" algn="l"/>
                <a:tab pos="7802563" algn="r"/>
                <a:tab pos="7985125" algn="r"/>
              </a:tabLst>
              <a:defRPr sz="1000">
                <a:solidFill>
                  <a:schemeClr val="accent1"/>
                </a:solidFill>
                <a:latin typeface="Segoe UI" panose="020B0502040204020203" pitchFamily="34" charset="0"/>
                <a:ea typeface="MS PGothic" panose="020B0600070205080204" pitchFamily="34" charset="-128"/>
                <a:cs typeface="Segoe UI" panose="020B0502040204020203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tabLst>
                <a:tab pos="1430338" algn="l"/>
                <a:tab pos="4038600" algn="l"/>
                <a:tab pos="6094413" algn="l"/>
                <a:tab pos="7802563" algn="r"/>
                <a:tab pos="7985125" algn="r"/>
              </a:tabLst>
              <a:defRPr sz="1000">
                <a:solidFill>
                  <a:schemeClr val="accent1"/>
                </a:solidFill>
                <a:latin typeface="Segoe UI" panose="020B0502040204020203" pitchFamily="34" charset="0"/>
                <a:ea typeface="MS PGothic" panose="020B0600070205080204" pitchFamily="34" charset="-128"/>
                <a:cs typeface="Segoe UI" panose="020B0502040204020203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tabLst>
                <a:tab pos="1430338" algn="l"/>
                <a:tab pos="4038600" algn="l"/>
                <a:tab pos="6094413" algn="l"/>
                <a:tab pos="7802563" algn="r"/>
                <a:tab pos="7985125" algn="r"/>
              </a:tabLst>
              <a:defRPr sz="1000">
                <a:solidFill>
                  <a:schemeClr val="accent1"/>
                </a:solidFill>
                <a:latin typeface="Segoe UI" panose="020B0502040204020203" pitchFamily="34" charset="0"/>
                <a:ea typeface="MS PGothic" panose="020B0600070205080204" pitchFamily="34" charset="-128"/>
                <a:cs typeface="Segoe UI" panose="020B0502040204020203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tabLst>
                <a:tab pos="1430338" algn="l"/>
                <a:tab pos="4038600" algn="l"/>
                <a:tab pos="6094413" algn="l"/>
                <a:tab pos="7802563" algn="r"/>
                <a:tab pos="7985125" algn="r"/>
              </a:tabLst>
              <a:defRPr sz="1000">
                <a:solidFill>
                  <a:schemeClr val="accent1"/>
                </a:solidFill>
                <a:latin typeface="Segoe UI" panose="020B0502040204020203" pitchFamily="34" charset="0"/>
                <a:ea typeface="MS PGothic" panose="020B0600070205080204" pitchFamily="34" charset="-128"/>
                <a:cs typeface="Segoe UI" panose="020B0502040204020203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tabLst>
                <a:tab pos="1430338" algn="l"/>
                <a:tab pos="4038600" algn="l"/>
                <a:tab pos="6094413" algn="l"/>
                <a:tab pos="7802563" algn="r"/>
                <a:tab pos="7985125" algn="r"/>
              </a:tabLst>
              <a:defRPr sz="1000">
                <a:solidFill>
                  <a:schemeClr val="accent1"/>
                </a:solidFill>
                <a:latin typeface="Segoe UI" panose="020B0502040204020203" pitchFamily="34" charset="0"/>
                <a:ea typeface="MS PGothic" panose="020B0600070205080204" pitchFamily="34" charset="-128"/>
                <a:cs typeface="Segoe UI" panose="020B0502040204020203" pitchFamily="34" charset="0"/>
              </a:defRPr>
            </a:lvl9pPr>
          </a:lstStyle>
          <a:p>
            <a:pPr marL="341313" indent="-341313" algn="l" defTabSz="914400" rtl="0" eaLnBrk="1" latinLnBrk="0" hangingPunct="1">
              <a:lnSpc>
                <a:spcPct val="100000"/>
              </a:lnSpc>
              <a:spcBef>
                <a:spcPct val="0"/>
              </a:spcBef>
              <a:buClr>
                <a:srgbClr val="284E64"/>
              </a:buClr>
              <a:buFont typeface="Wingdings" panose="05000000000000000000" pitchFamily="2" charset="2"/>
              <a:buNone/>
              <a:tabLst>
                <a:tab pos="1430338" algn="l"/>
                <a:tab pos="4038600" algn="l"/>
                <a:tab pos="6094413" algn="l"/>
                <a:tab pos="7802563" algn="r"/>
                <a:tab pos="7985125" algn="r"/>
              </a:tabLst>
              <a:defRPr/>
            </a:pPr>
            <a:r>
              <a:rPr lang="en-US" sz="1800" kern="1200" dirty="0">
                <a:solidFill>
                  <a:schemeClr val="accent3"/>
                </a:solidFill>
                <a:latin typeface="+mj-lt"/>
                <a:ea typeface="MS PGothic" panose="020B0600070205080204" pitchFamily="34" charset="-128"/>
                <a:cs typeface="Segoe UI" panose="020B0502040204020203" pitchFamily="34" charset="0"/>
              </a:rPr>
              <a:t>CHRISTIAN STANGIER</a:t>
            </a:r>
            <a:endParaRPr lang="de-DE" sz="1800" kern="1200" dirty="0">
              <a:solidFill>
                <a:schemeClr val="accent3"/>
              </a:solidFill>
              <a:latin typeface="+mj-lt"/>
              <a:ea typeface="MS PGothic" panose="020B060007020508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017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548ACD1-91A0-48F4-BA00-793DB3AE1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800" y="134738"/>
            <a:ext cx="11271174" cy="9542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FBF03003-BAE1-4979-A534-627C16F53252}"/>
              </a:ext>
            </a:extLst>
          </p:cNvPr>
          <p:cNvSpPr txBox="1"/>
          <p:nvPr userDrawn="1"/>
        </p:nvSpPr>
        <p:spPr>
          <a:xfrm>
            <a:off x="-453600" y="6406335"/>
            <a:ext cx="4331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/>
              <a:t>8,25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24D9A99F-3A20-4E0B-859A-458E0468B13F}"/>
              </a:ext>
            </a:extLst>
          </p:cNvPr>
          <p:cNvSpPr txBox="1"/>
          <p:nvPr userDrawn="1"/>
        </p:nvSpPr>
        <p:spPr>
          <a:xfrm>
            <a:off x="12214800" y="6406335"/>
            <a:ext cx="4331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/>
              <a:t>8,25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60996CD6-7E18-4A1F-892F-F3F965B7A649}"/>
              </a:ext>
            </a:extLst>
          </p:cNvPr>
          <p:cNvSpPr txBox="1"/>
          <p:nvPr userDrawn="1"/>
        </p:nvSpPr>
        <p:spPr>
          <a:xfrm>
            <a:off x="-33387" y="-250295"/>
            <a:ext cx="489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15,65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1E92AC39-A1D6-470B-9A5D-1430A4D739E5}"/>
              </a:ext>
            </a:extLst>
          </p:cNvPr>
          <p:cNvSpPr txBox="1"/>
          <p:nvPr userDrawn="1"/>
        </p:nvSpPr>
        <p:spPr>
          <a:xfrm>
            <a:off x="11731200" y="-250295"/>
            <a:ext cx="489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15,65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D5DF1732-42B4-47F2-8DCB-A63B29D21E42}"/>
              </a:ext>
            </a:extLst>
          </p:cNvPr>
          <p:cNvSpPr txBox="1"/>
          <p:nvPr userDrawn="1"/>
        </p:nvSpPr>
        <p:spPr>
          <a:xfrm>
            <a:off x="-52738" y="6862276"/>
            <a:ext cx="489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15,65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927644CF-0B6D-4416-83E8-767604E53ED8}"/>
              </a:ext>
            </a:extLst>
          </p:cNvPr>
          <p:cNvSpPr txBox="1"/>
          <p:nvPr userDrawn="1"/>
        </p:nvSpPr>
        <p:spPr>
          <a:xfrm>
            <a:off x="11711849" y="6862276"/>
            <a:ext cx="489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15,65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E518278-CDE0-4F46-A1B0-E8684F097B20}"/>
              </a:ext>
            </a:extLst>
          </p:cNvPr>
          <p:cNvSpPr txBox="1"/>
          <p:nvPr userDrawn="1"/>
        </p:nvSpPr>
        <p:spPr>
          <a:xfrm>
            <a:off x="-453521" y="6021288"/>
            <a:ext cx="4283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/>
              <a:t>7,90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20ECD23B-89BD-4603-961F-DD17D60ACFBE}"/>
              </a:ext>
            </a:extLst>
          </p:cNvPr>
          <p:cNvSpPr txBox="1"/>
          <p:nvPr userDrawn="1"/>
        </p:nvSpPr>
        <p:spPr>
          <a:xfrm>
            <a:off x="-447110" y="3310214"/>
            <a:ext cx="4235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/>
              <a:t>0,00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ACA68ADE-2D04-4263-9741-CF9BCD54E08B}"/>
              </a:ext>
            </a:extLst>
          </p:cNvPr>
          <p:cNvSpPr txBox="1"/>
          <p:nvPr userDrawn="1"/>
        </p:nvSpPr>
        <p:spPr>
          <a:xfrm>
            <a:off x="12217199" y="6021288"/>
            <a:ext cx="4283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/>
              <a:t>7,90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FC5FB6E4-92C0-40BD-906C-B38709161F39}"/>
              </a:ext>
            </a:extLst>
          </p:cNvPr>
          <p:cNvSpPr txBox="1"/>
          <p:nvPr userDrawn="1"/>
        </p:nvSpPr>
        <p:spPr>
          <a:xfrm>
            <a:off x="12215596" y="3310214"/>
            <a:ext cx="4235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/>
              <a:t>0,00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B9DE1D50-51C6-413F-915B-E72C81914A4A}"/>
              </a:ext>
            </a:extLst>
          </p:cNvPr>
          <p:cNvSpPr txBox="1"/>
          <p:nvPr userDrawn="1"/>
        </p:nvSpPr>
        <p:spPr>
          <a:xfrm>
            <a:off x="5884243" y="-250295"/>
            <a:ext cx="4235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0,00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C1782BA3-5DFF-4A20-A211-8BF74ECA41F8}"/>
              </a:ext>
            </a:extLst>
          </p:cNvPr>
          <p:cNvSpPr txBox="1"/>
          <p:nvPr userDrawn="1"/>
        </p:nvSpPr>
        <p:spPr>
          <a:xfrm>
            <a:off x="2680003" y="-250295"/>
            <a:ext cx="4283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8,30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6C48F7F9-3929-43F1-A0A0-D431AD41067E}"/>
              </a:ext>
            </a:extLst>
          </p:cNvPr>
          <p:cNvSpPr txBox="1"/>
          <p:nvPr userDrawn="1"/>
        </p:nvSpPr>
        <p:spPr>
          <a:xfrm>
            <a:off x="9083675" y="-250295"/>
            <a:ext cx="4283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8,30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30E807E4-561C-4790-A63A-CBBC1510B03F}"/>
              </a:ext>
            </a:extLst>
          </p:cNvPr>
          <p:cNvSpPr txBox="1"/>
          <p:nvPr userDrawn="1"/>
        </p:nvSpPr>
        <p:spPr>
          <a:xfrm>
            <a:off x="8444261" y="-250295"/>
            <a:ext cx="4235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7,70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C80F6A32-587B-4CAC-B616-3AAEE4E8A859}"/>
              </a:ext>
            </a:extLst>
          </p:cNvPr>
          <p:cNvSpPr txBox="1"/>
          <p:nvPr userDrawn="1"/>
        </p:nvSpPr>
        <p:spPr>
          <a:xfrm>
            <a:off x="3324225" y="-250295"/>
            <a:ext cx="4235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7,70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D531ED7D-FAAA-4792-B2DF-B236854FFE7C}"/>
              </a:ext>
            </a:extLst>
          </p:cNvPr>
          <p:cNvSpPr txBox="1"/>
          <p:nvPr userDrawn="1"/>
        </p:nvSpPr>
        <p:spPr>
          <a:xfrm>
            <a:off x="5564536" y="-250295"/>
            <a:ext cx="4235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0,30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162CF9B3-F7D7-46EE-837E-AC6A2EED189E}"/>
              </a:ext>
            </a:extLst>
          </p:cNvPr>
          <p:cNvSpPr txBox="1"/>
          <p:nvPr userDrawn="1"/>
        </p:nvSpPr>
        <p:spPr>
          <a:xfrm>
            <a:off x="6203950" y="-250295"/>
            <a:ext cx="4235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0,30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6A9717AB-DE6E-43B3-BD72-7ADF4DACEA50}"/>
              </a:ext>
            </a:extLst>
          </p:cNvPr>
          <p:cNvSpPr txBox="1"/>
          <p:nvPr userDrawn="1"/>
        </p:nvSpPr>
        <p:spPr>
          <a:xfrm>
            <a:off x="5887545" y="6862276"/>
            <a:ext cx="4235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0,00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A6D4E985-EA11-4373-A814-F539FC82F6CC}"/>
              </a:ext>
            </a:extLst>
          </p:cNvPr>
          <p:cNvSpPr txBox="1"/>
          <p:nvPr userDrawn="1"/>
        </p:nvSpPr>
        <p:spPr>
          <a:xfrm>
            <a:off x="2683305" y="6862276"/>
            <a:ext cx="4283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8,30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4A092527-BA8B-4E1E-A09E-56A3AD09C8C2}"/>
              </a:ext>
            </a:extLst>
          </p:cNvPr>
          <p:cNvSpPr txBox="1"/>
          <p:nvPr userDrawn="1"/>
        </p:nvSpPr>
        <p:spPr>
          <a:xfrm>
            <a:off x="9086977" y="6862276"/>
            <a:ext cx="4283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8,30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658D0F58-D180-4C92-AD39-AF1E5055EDB5}"/>
              </a:ext>
            </a:extLst>
          </p:cNvPr>
          <p:cNvSpPr txBox="1"/>
          <p:nvPr userDrawn="1"/>
        </p:nvSpPr>
        <p:spPr>
          <a:xfrm>
            <a:off x="8447563" y="6862276"/>
            <a:ext cx="4235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7,70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0C2DD718-21A7-4A35-AF39-49E4E6E8677E}"/>
              </a:ext>
            </a:extLst>
          </p:cNvPr>
          <p:cNvSpPr txBox="1"/>
          <p:nvPr userDrawn="1"/>
        </p:nvSpPr>
        <p:spPr>
          <a:xfrm>
            <a:off x="3327527" y="6862276"/>
            <a:ext cx="4235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7,70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B130FBD3-B865-487B-BCA8-3D8F5FEB0915}"/>
              </a:ext>
            </a:extLst>
          </p:cNvPr>
          <p:cNvSpPr txBox="1"/>
          <p:nvPr userDrawn="1"/>
        </p:nvSpPr>
        <p:spPr>
          <a:xfrm>
            <a:off x="5567838" y="6862276"/>
            <a:ext cx="4235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0,30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D3F8A804-CD2D-448C-991E-6F7B5F2E5E64}"/>
              </a:ext>
            </a:extLst>
          </p:cNvPr>
          <p:cNvSpPr txBox="1"/>
          <p:nvPr userDrawn="1"/>
        </p:nvSpPr>
        <p:spPr>
          <a:xfrm>
            <a:off x="6207252" y="6862276"/>
            <a:ext cx="4235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0,30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C39FDF94-6443-4783-9C7D-5E83543876B1}"/>
              </a:ext>
            </a:extLst>
          </p:cNvPr>
          <p:cNvSpPr txBox="1"/>
          <p:nvPr userDrawn="1"/>
        </p:nvSpPr>
        <p:spPr>
          <a:xfrm>
            <a:off x="-437491" y="-111469"/>
            <a:ext cx="4138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/>
              <a:t>9,16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983BBC7D-8404-4F79-9E04-75D137499F2D}"/>
              </a:ext>
            </a:extLst>
          </p:cNvPr>
          <p:cNvSpPr txBox="1"/>
          <p:nvPr userDrawn="1"/>
        </p:nvSpPr>
        <p:spPr>
          <a:xfrm>
            <a:off x="12215596" y="-111469"/>
            <a:ext cx="4138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/>
              <a:t>9,16</a:t>
            </a:r>
          </a:p>
        </p:txBody>
      </p:sp>
      <p:sp>
        <p:nvSpPr>
          <p:cNvPr id="54" name="Textplatzhalter 2">
            <a:extLst>
              <a:ext uri="{FF2B5EF4-FFF2-40B4-BE49-F238E27FC236}">
                <a16:creationId xmlns:a16="http://schemas.microsoft.com/office/drawing/2014/main" id="{5A34C684-7A2F-4052-B181-FEFD850272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0375" y="1268413"/>
            <a:ext cx="11271251" cy="51323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4FD29EB3-EC9E-4B3D-A103-A80B9BCB1C3C}"/>
              </a:ext>
            </a:extLst>
          </p:cNvPr>
          <p:cNvSpPr txBox="1"/>
          <p:nvPr userDrawn="1"/>
        </p:nvSpPr>
        <p:spPr>
          <a:xfrm>
            <a:off x="-459934" y="1922639"/>
            <a:ext cx="4363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/>
              <a:t>4,25</a:t>
            </a: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7E68DE19-5A00-8B4C-91DD-02AE3576B9FA}"/>
              </a:ext>
            </a:extLst>
          </p:cNvPr>
          <p:cNvSpPr txBox="1"/>
          <p:nvPr userDrawn="1"/>
        </p:nvSpPr>
        <p:spPr>
          <a:xfrm>
            <a:off x="-483465" y="1052736"/>
            <a:ext cx="4283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/>
              <a:t>6,00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B5947F9D-10C9-AC4E-A954-EF82742D36CF}"/>
              </a:ext>
            </a:extLst>
          </p:cNvPr>
          <p:cNvSpPr txBox="1"/>
          <p:nvPr userDrawn="1"/>
        </p:nvSpPr>
        <p:spPr>
          <a:xfrm>
            <a:off x="-485870" y="872716"/>
            <a:ext cx="4331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/>
              <a:t>6,50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B77AF04A-532E-A940-B4E9-72CF922D7FCE}"/>
              </a:ext>
            </a:extLst>
          </p:cNvPr>
          <p:cNvSpPr txBox="1"/>
          <p:nvPr userDrawn="1"/>
        </p:nvSpPr>
        <p:spPr>
          <a:xfrm>
            <a:off x="12209595" y="1292441"/>
            <a:ext cx="4331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/>
              <a:t>5,40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8E03E363-6D98-D74B-A93E-F97A08A01DA9}"/>
              </a:ext>
            </a:extLst>
          </p:cNvPr>
          <p:cNvSpPr txBox="1"/>
          <p:nvPr userDrawn="1"/>
        </p:nvSpPr>
        <p:spPr>
          <a:xfrm>
            <a:off x="12209595" y="1052736"/>
            <a:ext cx="4331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/>
              <a:t>5,90</a:t>
            </a: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0B2D6C58-554F-494C-8A06-F8D7734C1A32}"/>
              </a:ext>
            </a:extLst>
          </p:cNvPr>
          <p:cNvSpPr txBox="1"/>
          <p:nvPr userDrawn="1"/>
        </p:nvSpPr>
        <p:spPr>
          <a:xfrm>
            <a:off x="12209595" y="872716"/>
            <a:ext cx="4331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/>
              <a:t>6,50</a:t>
            </a:r>
          </a:p>
        </p:txBody>
      </p:sp>
    </p:spTree>
    <p:extLst>
      <p:ext uri="{BB962C8B-B14F-4D97-AF65-F5344CB8AC3E}">
        <p14:creationId xmlns:p14="http://schemas.microsoft.com/office/powerpoint/2010/main" val="3104757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</p:sldLayoutIdLst>
  <p:hf sldNum="0" hdr="0" dt="0"/>
  <p:txStyles>
    <p:titleStyle>
      <a:lvl1pPr algn="l" defTabSz="914400" rtl="0" eaLnBrk="1" latinLnBrk="0" hangingPunct="1">
        <a:lnSpc>
          <a:spcPts val="3600"/>
        </a:lnSpc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ts val="2200"/>
        </a:lnSpc>
        <a:spcBef>
          <a:spcPts val="300"/>
        </a:spcBef>
        <a:spcAft>
          <a:spcPts val="300"/>
        </a:spcAft>
        <a:buClr>
          <a:schemeClr val="tx1"/>
        </a:buClr>
        <a:buSzPct val="50000"/>
        <a:buFont typeface="Wingdings" panose="05000000000000000000" pitchFamily="2" charset="2"/>
        <a:buChar char="l"/>
        <a:defRPr sz="1800" b="0" kern="1200">
          <a:solidFill>
            <a:schemeClr val="tx2"/>
          </a:solidFill>
          <a:latin typeface="+mn-lt"/>
          <a:ea typeface="+mn-ea"/>
          <a:cs typeface="+mn-cs"/>
        </a:defRPr>
      </a:lvl1pPr>
      <a:lvl2pPr marL="601200" indent="-331200" algn="l" defTabSz="914400" rtl="0" eaLnBrk="1" latinLnBrk="0" hangingPunct="1">
        <a:lnSpc>
          <a:spcPts val="2200"/>
        </a:lnSpc>
        <a:spcBef>
          <a:spcPts val="300"/>
        </a:spcBef>
        <a:spcAft>
          <a:spcPts val="30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b="0" kern="1200">
          <a:solidFill>
            <a:schemeClr val="tx2"/>
          </a:solidFill>
          <a:latin typeface="+mn-lt"/>
          <a:ea typeface="+mn-ea"/>
          <a:cs typeface="+mn-cs"/>
        </a:defRPr>
      </a:lvl2pPr>
      <a:lvl3pPr marL="882000" indent="-331200" algn="l" defTabSz="914400" rtl="0" eaLnBrk="1" latinLnBrk="0" hangingPunct="1">
        <a:lnSpc>
          <a:spcPts val="2200"/>
        </a:lnSpc>
        <a:spcBef>
          <a:spcPts val="300"/>
        </a:spcBef>
        <a:spcAft>
          <a:spcPts val="30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b="0" kern="1200">
          <a:solidFill>
            <a:schemeClr val="tx2"/>
          </a:solidFill>
          <a:latin typeface="+mn-lt"/>
          <a:ea typeface="+mn-ea"/>
          <a:cs typeface="+mn-cs"/>
        </a:defRPr>
      </a:lvl3pPr>
      <a:lvl4pPr marL="158400" indent="-158400" algn="l" defTabSz="914400" rtl="0" eaLnBrk="1" latinLnBrk="0" hangingPunct="1">
        <a:lnSpc>
          <a:spcPts val="1500"/>
        </a:lnSpc>
        <a:spcBef>
          <a:spcPts val="0"/>
        </a:spcBef>
        <a:buClr>
          <a:schemeClr val="tx1"/>
        </a:buClr>
        <a:buSzPct val="48000"/>
        <a:buFont typeface="Wingdings" panose="05000000000000000000" pitchFamily="2" charset="2"/>
        <a:buChar char="l"/>
        <a:defRPr sz="12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324000" indent="-176400" algn="l" defTabSz="914400" rtl="0" eaLnBrk="1" latinLnBrk="0" hangingPunct="1">
        <a:lnSpc>
          <a:spcPts val="1500"/>
        </a:lnSpc>
        <a:spcBef>
          <a:spcPts val="0"/>
        </a:spcBef>
        <a:buClr>
          <a:schemeClr val="tx2"/>
        </a:buClr>
        <a:buSzPct val="48000"/>
        <a:buFont typeface="Wingdings 2" panose="05020102010507070707" pitchFamily="18" charset="2"/>
        <a:buChar char="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82">
          <p15:clr>
            <a:srgbClr val="F26B43"/>
          </p15:clr>
        </p15:guide>
        <p15:guide id="4" pos="290">
          <p15:clr>
            <a:srgbClr val="F26B43"/>
          </p15:clr>
        </p15:guide>
        <p15:guide id="6" pos="7390">
          <p15:clr>
            <a:srgbClr val="F26B43"/>
          </p15:clr>
        </p15:guide>
        <p15:guide id="7" orient="horz" pos="3952">
          <p15:clr>
            <a:srgbClr val="F26B43"/>
          </p15:clr>
        </p15:guide>
        <p15:guide id="8" pos="3908">
          <p15:clr>
            <a:srgbClr val="F26B43"/>
          </p15:clr>
        </p15:guide>
        <p15:guide id="9" pos="3772">
          <p15:clr>
            <a:srgbClr val="F26B43"/>
          </p15:clr>
        </p15:guide>
        <p15:guide id="10" pos="5586">
          <p15:clr>
            <a:srgbClr val="F26B43"/>
          </p15:clr>
        </p15:guide>
        <p15:guide id="11" pos="5722">
          <p15:clr>
            <a:srgbClr val="F26B43"/>
          </p15:clr>
        </p15:guide>
        <p15:guide id="12" pos="2094">
          <p15:clr>
            <a:srgbClr val="F26B43"/>
          </p15:clr>
        </p15:guide>
        <p15:guide id="13" pos="1958">
          <p15:clr>
            <a:srgbClr val="F26B43"/>
          </p15:clr>
        </p15:guide>
        <p15:guide id="14" orient="horz" pos="4032">
          <p15:clr>
            <a:srgbClr val="F26B43"/>
          </p15:clr>
        </p15:guide>
        <p15:guide id="15" orient="horz" pos="799">
          <p15:clr>
            <a:srgbClr val="F26B43"/>
          </p15:clr>
        </p15:guide>
        <p15:guide id="16" orient="horz" pos="255">
          <p15:clr>
            <a:srgbClr val="F26B43"/>
          </p15:clr>
        </p15:guide>
        <p15:guide id="17" orient="horz" pos="686">
          <p15:clr>
            <a:srgbClr val="F26B43"/>
          </p15:clr>
        </p15:guide>
        <p15:guide id="18" orient="horz" pos="4240">
          <p15:clr>
            <a:srgbClr val="F26B43"/>
          </p15:clr>
        </p15:guide>
        <p15:guide id="19" orient="horz" pos="87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834A3FE-9DAE-4F0B-B822-A35E6B15A9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00400" y="6577200"/>
            <a:ext cx="5703912" cy="234000"/>
          </a:xfrm>
        </p:spPr>
        <p:txBody>
          <a:bodyPr/>
          <a:lstStyle/>
          <a:p>
            <a:r>
              <a:rPr lang="de-DE"/>
              <a:t>Christian Stangier – High Tech Consulting 01/23</a:t>
            </a: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9A430C14-F2B7-4DF4-86D0-65F7C6A49E0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76562" y="1421720"/>
            <a:ext cx="2852593" cy="481559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marL="0" indent="0">
              <a:spcAft>
                <a:spcPts val="100"/>
              </a:spcAft>
              <a:buSzPct val="100000"/>
              <a:buNone/>
            </a:pPr>
            <a:r>
              <a:rPr lang="en-US" sz="16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Mavenir Inc	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</a:t>
            </a:r>
            <a:r>
              <a:rPr lang="en-US" sz="1600" b="1" i="1" dirty="0">
                <a:solidFill>
                  <a:srgbClr val="404040"/>
                </a:solidFill>
                <a:uFill>
                  <a:solidFill>
                    <a:srgbClr val="000000"/>
                  </a:solidFill>
                </a:uFill>
                <a:latin typeface="Crimson Text"/>
                <a:ea typeface="Calibri" panose="020F0502020204030204" pitchFamily="34" charset="0"/>
              </a:rPr>
              <a:t>04</a:t>
            </a:r>
            <a:r>
              <a:rPr lang="en-US" sz="1600" b="1" i="1" dirty="0">
                <a:solidFill>
                  <a:srgbClr val="404040"/>
                </a:solidFill>
                <a:effectLst/>
                <a:uFill>
                  <a:solidFill>
                    <a:srgbClr val="000000"/>
                  </a:solidFill>
                </a:uFill>
                <a:latin typeface="Crimson Text"/>
                <a:ea typeface="Calibri" panose="020F0502020204030204" pitchFamily="34" charset="0"/>
              </a:rPr>
              <a:t>/2020 – 04/2022</a:t>
            </a:r>
            <a:endParaRPr lang="en-US" sz="160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spcAft>
                <a:spcPts val="100"/>
              </a:spcAft>
              <a:buSzPct val="100000"/>
              <a:buNone/>
            </a:pPr>
            <a:r>
              <a:rPr lang="en-US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Define a way forward for </a:t>
            </a:r>
            <a:r>
              <a:rPr lang="en-US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Mavenir’s</a:t>
            </a:r>
            <a:r>
              <a:rPr lang="en-US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Messaging business </a:t>
            </a:r>
            <a:endParaRPr lang="en-US" b="1" dirty="0"/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Evaluate the global messaging business by interviewing &gt;60 key stakeholders of the industry 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Define a new strategy for messaging in Mavenir and 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Implement a new independent business unit for SaaS 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Overcome strategic objectives and form an alliance of Google and Mavenir in Messaging</a:t>
            </a:r>
          </a:p>
          <a:p>
            <a:pPr marL="0" indent="0">
              <a:spcAft>
                <a:spcPts val="100"/>
              </a:spcAft>
              <a:buSzPct val="100000"/>
              <a:buNone/>
            </a:pPr>
            <a:endParaRPr lang="en-US" sz="1400" b="1" dirty="0"/>
          </a:p>
          <a:p>
            <a:pPr marL="0" indent="0">
              <a:spcAft>
                <a:spcPts val="100"/>
              </a:spcAft>
              <a:buSzPct val="100000"/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Setup: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Reporting line to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BoD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and PE investor</a:t>
            </a:r>
          </a:p>
          <a:p>
            <a:pPr marL="0" indent="0">
              <a:spcAft>
                <a:spcPts val="100"/>
              </a:spcAft>
              <a:buSzPct val="100000"/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Skills: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Growth Strategy, Partnership Networking, Product Strategy</a:t>
            </a:r>
          </a:p>
          <a:p>
            <a:pPr marL="0" indent="0">
              <a:spcAft>
                <a:spcPts val="100"/>
              </a:spcAft>
              <a:buSzPct val="100000"/>
              <a:buNone/>
            </a:pP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spcAft>
                <a:spcPts val="100"/>
              </a:spcAft>
              <a:buSzPct val="100000"/>
              <a:buNone/>
            </a:pPr>
            <a:endParaRPr lang="en-US" dirty="0"/>
          </a:p>
          <a:p>
            <a:pPr marL="0" indent="0">
              <a:spcAft>
                <a:spcPts val="100"/>
              </a:spcAft>
              <a:buSzPct val="100000"/>
              <a:buNone/>
            </a:pPr>
            <a:endParaRPr lang="de-DE" sz="110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097113B0-026E-44DC-9445-8F36409118A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60375" y="404664"/>
            <a:ext cx="11271250" cy="480213"/>
          </a:xfrm>
        </p:spPr>
        <p:txBody>
          <a:bodyPr/>
          <a:lstStyle/>
          <a:p>
            <a:r>
              <a:rPr lang="de-DE" sz="1600" i="1" dirty="0"/>
              <a:t>High Tech Consulting				</a:t>
            </a:r>
            <a:r>
              <a:rPr lang="de-DE" i="1" dirty="0">
                <a:solidFill>
                  <a:schemeClr val="accent3"/>
                </a:solidFill>
              </a:rPr>
              <a:t>Projektmappe</a:t>
            </a:r>
          </a:p>
        </p:txBody>
      </p:sp>
      <p:sp>
        <p:nvSpPr>
          <p:cNvPr id="6" name="Textplatzhalter 6">
            <a:extLst>
              <a:ext uri="{FF2B5EF4-FFF2-40B4-BE49-F238E27FC236}">
                <a16:creationId xmlns:a16="http://schemas.microsoft.com/office/drawing/2014/main" id="{F18D8DA1-183B-9E95-564C-D7EC7D3F6BBA}"/>
              </a:ext>
            </a:extLst>
          </p:cNvPr>
          <p:cNvSpPr txBox="1">
            <a:spLocks/>
          </p:cNvSpPr>
          <p:nvPr/>
        </p:nvSpPr>
        <p:spPr>
          <a:xfrm>
            <a:off x="451374" y="805374"/>
            <a:ext cx="4352801" cy="36004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180000" indent="-180000" algn="l" defTabSz="914400" rtl="0" eaLnBrk="1" latinLnBrk="0" hangingPunct="1">
              <a:lnSpc>
                <a:spcPct val="114000"/>
              </a:lnSpc>
              <a:spcBef>
                <a:spcPts val="24"/>
              </a:spcBef>
              <a:spcAft>
                <a:spcPts val="0"/>
              </a:spcAft>
              <a:buClrTx/>
              <a:buSzPct val="50000"/>
              <a:buFont typeface="Wingdings" panose="05000000000000000000" pitchFamily="2" charset="2"/>
              <a:buChar char="l"/>
              <a:defRPr sz="12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01200" indent="-331200" algn="l" defTabSz="914400" rtl="0" eaLnBrk="1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82000" indent="-331200" algn="l" defTabSz="914400" rtl="0" eaLnBrk="1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58400" indent="-158400" algn="l" defTabSz="914400" rtl="0" eaLnBrk="1" latinLnBrk="0" hangingPunct="1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" panose="05000000000000000000" pitchFamily="2" charset="2"/>
              <a:buChar char="l"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4000" indent="-176400" algn="l" defTabSz="914400" rtl="0" eaLnBrk="1" latinLnBrk="0" hangingPunct="1">
              <a:lnSpc>
                <a:spcPts val="1500"/>
              </a:lnSpc>
              <a:spcBef>
                <a:spcPts val="0"/>
              </a:spcBef>
              <a:buClr>
                <a:schemeClr val="tx2"/>
              </a:buClr>
              <a:buSzPct val="48000"/>
              <a:buFont typeface="Wingdings 2" panose="05020102010507070707" pitchFamily="18" charset="2"/>
              <a:buChar char="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r>
              <a:rPr lang="en-US" sz="18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Guiding Entrepreneurial Innovation</a:t>
            </a:r>
            <a:endParaRPr lang="en-US" sz="1800" dirty="0">
              <a:solidFill>
                <a:schemeClr val="bg1">
                  <a:lumMod val="65000"/>
                </a:schemeClr>
              </a:solidFill>
            </a:endParaRPr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endParaRPr lang="en-US" sz="1100" dirty="0"/>
          </a:p>
        </p:txBody>
      </p:sp>
      <p:sp>
        <p:nvSpPr>
          <p:cNvPr id="8" name="Textplatzhalter 6">
            <a:extLst>
              <a:ext uri="{FF2B5EF4-FFF2-40B4-BE49-F238E27FC236}">
                <a16:creationId xmlns:a16="http://schemas.microsoft.com/office/drawing/2014/main" id="{D9E6E405-C53F-8648-C747-DB89605036C2}"/>
              </a:ext>
            </a:extLst>
          </p:cNvPr>
          <p:cNvSpPr txBox="1">
            <a:spLocks/>
          </p:cNvSpPr>
          <p:nvPr/>
        </p:nvSpPr>
        <p:spPr>
          <a:xfrm>
            <a:off x="4107503" y="1422950"/>
            <a:ext cx="2852593" cy="48143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0" tIns="0" rIns="0" bIns="0" rtlCol="0">
            <a:noAutofit/>
          </a:bodyPr>
          <a:lstStyle>
            <a:lvl1pPr marL="180000" indent="-180000" algn="l" defTabSz="914400" rtl="0" eaLnBrk="1" latinLnBrk="0" hangingPunct="1">
              <a:lnSpc>
                <a:spcPct val="114000"/>
              </a:lnSpc>
              <a:spcBef>
                <a:spcPts val="24"/>
              </a:spcBef>
              <a:spcAft>
                <a:spcPts val="0"/>
              </a:spcAft>
              <a:buClrTx/>
              <a:buSzPct val="50000"/>
              <a:buFont typeface="Wingdings" panose="05000000000000000000" pitchFamily="2" charset="2"/>
              <a:buChar char="l"/>
              <a:defRPr sz="12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01200" indent="-331200" algn="l" defTabSz="914400" rtl="0" eaLnBrk="1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82000" indent="-331200" algn="l" defTabSz="914400" rtl="0" eaLnBrk="1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58400" indent="-158400" algn="l" defTabSz="914400" rtl="0" eaLnBrk="1" latinLnBrk="0" hangingPunct="1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" panose="05000000000000000000" pitchFamily="2" charset="2"/>
              <a:buChar char="l"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4000" indent="-176400" algn="l" defTabSz="914400" rtl="0" eaLnBrk="1" latinLnBrk="0" hangingPunct="1">
              <a:lnSpc>
                <a:spcPts val="1500"/>
              </a:lnSpc>
              <a:spcBef>
                <a:spcPts val="0"/>
              </a:spcBef>
              <a:buClr>
                <a:schemeClr val="tx2"/>
              </a:buClr>
              <a:buSzPct val="48000"/>
              <a:buFont typeface="Wingdings 2" panose="05020102010507070707" pitchFamily="18" charset="2"/>
              <a:buChar char="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Excubate GmbH	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</a:t>
            </a:r>
            <a:r>
              <a:rPr lang="en-US" sz="1600" b="1" i="1" dirty="0">
                <a:solidFill>
                  <a:srgbClr val="404040"/>
                </a:solidFill>
                <a:uFill>
                  <a:solidFill>
                    <a:srgbClr val="000000"/>
                  </a:solidFill>
                </a:uFill>
                <a:latin typeface="Crimson Text"/>
                <a:ea typeface="Open Sans" panose="020B0606030504020204" pitchFamily="34" charset="0"/>
                <a:cs typeface="Open Sans" panose="020B0606030504020204" pitchFamily="34" charset="0"/>
              </a:rPr>
              <a:t>10</a:t>
            </a:r>
            <a:r>
              <a:rPr lang="en-US" sz="1600" b="1" i="1" dirty="0">
                <a:solidFill>
                  <a:srgbClr val="404040"/>
                </a:solidFill>
                <a:uFill>
                  <a:solidFill>
                    <a:srgbClr val="000000"/>
                  </a:solidFill>
                </a:uFill>
                <a:latin typeface="Crimson Text"/>
                <a:ea typeface="Calibri" panose="020F0502020204030204" pitchFamily="34" charset="0"/>
              </a:rPr>
              <a:t>/2020 – 03/2021</a:t>
            </a:r>
            <a:endParaRPr lang="en-US" sz="16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r>
              <a:rPr lang="en-US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Build a venture for ABB in </a:t>
            </a:r>
            <a:r>
              <a:rPr lang="en-US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eMobility</a:t>
            </a:r>
            <a:endParaRPr lang="en-US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endParaRPr lang="en-US" b="1" dirty="0"/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Screen the market for e-fleet management solutions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Identify the target group of the product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Definite of  a competitive advantage 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Derive a product idea for the new venture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Select a partner strategy to speed up ramping phase</a:t>
            </a:r>
          </a:p>
          <a:p>
            <a:pPr marL="0" indent="0">
              <a:spcAft>
                <a:spcPts val="100"/>
              </a:spcAft>
              <a:buSzPct val="100000"/>
              <a:buNone/>
            </a:pPr>
            <a:endParaRPr lang="en-US" b="1" dirty="0"/>
          </a:p>
          <a:p>
            <a:pPr marL="0" indent="0">
              <a:spcAft>
                <a:spcPts val="100"/>
              </a:spcAft>
              <a:buSzPct val="100000"/>
              <a:buNone/>
            </a:pPr>
            <a:endParaRPr lang="en-US" b="1" dirty="0"/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Setup: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Excubate team of 3-4 consultants, CEO and CTO of venture</a:t>
            </a:r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Skills: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Product Strategy, Marketing, Partnership Networking</a:t>
            </a:r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endParaRPr lang="en-US" dirty="0"/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endParaRPr lang="de-DE" sz="1100" dirty="0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ED9029E7-0E65-2F92-B412-E8ABE4CB08FC}"/>
              </a:ext>
            </a:extLst>
          </p:cNvPr>
          <p:cNvSpPr txBox="1">
            <a:spLocks/>
          </p:cNvSpPr>
          <p:nvPr/>
        </p:nvSpPr>
        <p:spPr>
          <a:xfrm>
            <a:off x="7680176" y="1418052"/>
            <a:ext cx="2852593" cy="48143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0" tIns="0" rIns="0" bIns="0" rtlCol="0">
            <a:noAutofit/>
          </a:bodyPr>
          <a:lstStyle>
            <a:lvl1pPr marL="180000" indent="-180000" algn="l" defTabSz="914400" rtl="0" eaLnBrk="1" latinLnBrk="0" hangingPunct="1">
              <a:lnSpc>
                <a:spcPct val="114000"/>
              </a:lnSpc>
              <a:spcBef>
                <a:spcPts val="24"/>
              </a:spcBef>
              <a:spcAft>
                <a:spcPts val="0"/>
              </a:spcAft>
              <a:buClrTx/>
              <a:buSzPct val="50000"/>
              <a:buFont typeface="Wingdings" panose="05000000000000000000" pitchFamily="2" charset="2"/>
              <a:buChar char="l"/>
              <a:defRPr sz="12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01200" indent="-331200" algn="l" defTabSz="914400" rtl="0" eaLnBrk="1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82000" indent="-331200" algn="l" defTabSz="914400" rtl="0" eaLnBrk="1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58400" indent="-158400" algn="l" defTabSz="914400" rtl="0" eaLnBrk="1" latinLnBrk="0" hangingPunct="1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" panose="05000000000000000000" pitchFamily="2" charset="2"/>
              <a:buChar char="l"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4000" indent="-176400" algn="l" defTabSz="914400" rtl="0" eaLnBrk="1" latinLnBrk="0" hangingPunct="1">
              <a:lnSpc>
                <a:spcPts val="1500"/>
              </a:lnSpc>
              <a:spcBef>
                <a:spcPts val="0"/>
              </a:spcBef>
              <a:buClr>
                <a:schemeClr val="tx2"/>
              </a:buClr>
              <a:buSzPct val="48000"/>
              <a:buFont typeface="Wingdings 2" panose="05020102010507070707" pitchFamily="18" charset="2"/>
              <a:buChar char="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DeepUp GmbH	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</a:t>
            </a:r>
            <a:r>
              <a:rPr lang="en-US" sz="1600" b="1" i="1" dirty="0">
                <a:solidFill>
                  <a:srgbClr val="404040"/>
                </a:solidFill>
                <a:uFill>
                  <a:solidFill>
                    <a:srgbClr val="000000"/>
                  </a:solidFill>
                </a:uFill>
                <a:latin typeface="Crimson Text"/>
                <a:ea typeface="Open Sans" panose="020B0606030504020204" pitchFamily="34" charset="0"/>
                <a:cs typeface="Open Sans" panose="020B0606030504020204" pitchFamily="34" charset="0"/>
              </a:rPr>
              <a:t>06</a:t>
            </a:r>
            <a:r>
              <a:rPr lang="en-US" sz="1600" b="1" i="1" dirty="0">
                <a:solidFill>
                  <a:srgbClr val="404040"/>
                </a:solidFill>
                <a:uFill>
                  <a:solidFill>
                    <a:srgbClr val="000000"/>
                  </a:solidFill>
                </a:uFill>
                <a:latin typeface="Crimson Text"/>
                <a:ea typeface="Calibri" panose="020F0502020204030204" pitchFamily="34" charset="0"/>
              </a:rPr>
              <a:t>/2022 – 08/2022</a:t>
            </a:r>
            <a:endParaRPr lang="en-US" sz="16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r>
              <a:rPr lang="en-US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Analyze the relationship between DeepUp and Deutsche Telekom AG</a:t>
            </a:r>
            <a:endParaRPr lang="en-US" b="1" dirty="0"/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Explore of the needs of underground  infrastructure projects and the core value of the DeepUp product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Identify potential issues in the relationship 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Take interviews with key stakeholders of DT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Present the results of the examination and suggest a way forward</a:t>
            </a:r>
            <a:endParaRPr lang="en-US" b="1" dirty="0"/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Setup: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Reporting line to CEO and CTO of DeepUp</a:t>
            </a:r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Skills: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Communication, Product Strategy</a:t>
            </a:r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endParaRPr lang="en-US" dirty="0"/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endParaRPr lang="de-DE" sz="1100" dirty="0"/>
          </a:p>
        </p:txBody>
      </p:sp>
      <p:sp>
        <p:nvSpPr>
          <p:cNvPr id="13" name="Fußzeilenplatzhalter 1">
            <a:extLst>
              <a:ext uri="{FF2B5EF4-FFF2-40B4-BE49-F238E27FC236}">
                <a16:creationId xmlns:a16="http://schemas.microsoft.com/office/drawing/2014/main" id="{97B1784B-047C-AFD4-F746-12EFD137280C}"/>
              </a:ext>
            </a:extLst>
          </p:cNvPr>
          <p:cNvSpPr txBox="1">
            <a:spLocks/>
          </p:cNvSpPr>
          <p:nvPr/>
        </p:nvSpPr>
        <p:spPr>
          <a:xfrm>
            <a:off x="11731625" y="6577200"/>
            <a:ext cx="216024" cy="234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ctr" defTabSz="914400" rtl="0" eaLnBrk="1" latinLnBrk="0" hangingPunct="1">
              <a:lnSpc>
                <a:spcPts val="1200"/>
              </a:lnSpc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873574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834A3FE-9DAE-4F0B-B822-A35E6B15A9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Christian Stangier – High Tech Consulting 01/23</a:t>
            </a: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9A430C14-F2B7-4DF4-86D0-65F7C6A49E0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76562" y="1421720"/>
            <a:ext cx="2852593" cy="481559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marL="0" indent="0">
              <a:spcAft>
                <a:spcPts val="100"/>
              </a:spcAft>
              <a:buSzPct val="100000"/>
              <a:buNone/>
            </a:pPr>
            <a:r>
              <a:rPr lang="en-US" sz="16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MM1 Consulting	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</a:t>
            </a:r>
            <a:r>
              <a:rPr lang="en-US" sz="1600" b="1" i="1" dirty="0">
                <a:solidFill>
                  <a:srgbClr val="404040"/>
                </a:solidFill>
                <a:uFill>
                  <a:solidFill>
                    <a:srgbClr val="000000"/>
                  </a:solidFill>
                </a:uFill>
                <a:latin typeface="Crimson Text"/>
                <a:ea typeface="Open Sans" panose="020B0606030504020204" pitchFamily="34" charset="0"/>
                <a:cs typeface="Open Sans" panose="020B0606030504020204" pitchFamily="34" charset="0"/>
              </a:rPr>
              <a:t>09</a:t>
            </a:r>
            <a:r>
              <a:rPr lang="en-US" sz="1600" b="1" i="1" dirty="0">
                <a:solidFill>
                  <a:srgbClr val="404040"/>
                </a:solidFill>
                <a:effectLst/>
                <a:uFill>
                  <a:solidFill>
                    <a:srgbClr val="000000"/>
                  </a:solidFill>
                </a:uFill>
                <a:latin typeface="Crimson Text"/>
                <a:ea typeface="Calibri" panose="020F0502020204030204" pitchFamily="34" charset="0"/>
              </a:rPr>
              <a:t>/2019 – </a:t>
            </a:r>
            <a:r>
              <a:rPr lang="en-US" sz="1600" b="1" i="1" dirty="0">
                <a:solidFill>
                  <a:srgbClr val="404040"/>
                </a:solidFill>
                <a:uFill>
                  <a:solidFill>
                    <a:srgbClr val="000000"/>
                  </a:solidFill>
                </a:uFill>
                <a:latin typeface="Crimson Text"/>
                <a:ea typeface="Calibri" panose="020F0502020204030204" pitchFamily="34" charset="0"/>
              </a:rPr>
              <a:t>12</a:t>
            </a:r>
            <a:r>
              <a:rPr lang="en-US" sz="1600" b="1" i="1" dirty="0">
                <a:solidFill>
                  <a:srgbClr val="404040"/>
                </a:solidFill>
                <a:effectLst/>
                <a:uFill>
                  <a:solidFill>
                    <a:srgbClr val="000000"/>
                  </a:solidFill>
                </a:uFill>
                <a:latin typeface="Crimson Text"/>
                <a:ea typeface="Calibri" panose="020F0502020204030204" pitchFamily="34" charset="0"/>
              </a:rPr>
              <a:t>/2022</a:t>
            </a:r>
            <a:endParaRPr lang="en-US" sz="160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spcAft>
                <a:spcPts val="100"/>
              </a:spcAft>
              <a:buSzPct val="100000"/>
              <a:buNone/>
            </a:pPr>
            <a:r>
              <a:rPr lang="en-US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Manage the roll out of &gt;5000 GSM-R units in Deutsche Bahn AG</a:t>
            </a:r>
            <a:endParaRPr lang="en-US" b="1" dirty="0"/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Evaluate the technical requirements for the new equipment due to European TSIs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Steer the procurement of the equipment 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Develop a concept for logistics and technical integration with regards to approval by the ERA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Program management: Setup a monitoring and steering to secure the target to finish by 12/22</a:t>
            </a:r>
          </a:p>
          <a:p>
            <a:pPr marL="0" indent="0">
              <a:spcAft>
                <a:spcPts val="100"/>
              </a:spcAft>
              <a:buSzPct val="100000"/>
              <a:buNone/>
            </a:pPr>
            <a:endParaRPr lang="en-US" sz="1400" b="1" dirty="0"/>
          </a:p>
          <a:p>
            <a:pPr marL="0" indent="0">
              <a:spcAft>
                <a:spcPts val="100"/>
              </a:spcAft>
              <a:buSzPct val="100000"/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Setup: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Reporting line to Deutsche Bahn CTO Board and key stakeholders</a:t>
            </a:r>
          </a:p>
          <a:p>
            <a:pPr marL="0" indent="0">
              <a:spcAft>
                <a:spcPts val="100"/>
              </a:spcAft>
              <a:buSzPct val="100000"/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Skills: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Product Management, Project Mgt., Stakeholder Mgt.</a:t>
            </a:r>
          </a:p>
          <a:p>
            <a:pPr marL="0" indent="0">
              <a:spcAft>
                <a:spcPts val="100"/>
              </a:spcAft>
              <a:buSzPct val="100000"/>
              <a:buNone/>
            </a:pP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spcAft>
                <a:spcPts val="100"/>
              </a:spcAft>
              <a:buSzPct val="100000"/>
              <a:buNone/>
            </a:pPr>
            <a:endParaRPr lang="en-US" dirty="0"/>
          </a:p>
          <a:p>
            <a:pPr marL="0" indent="0">
              <a:spcAft>
                <a:spcPts val="100"/>
              </a:spcAft>
              <a:buSzPct val="100000"/>
              <a:buNone/>
            </a:pPr>
            <a:endParaRPr lang="de-DE" sz="110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097113B0-026E-44DC-9445-8F36409118A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60375" y="404664"/>
            <a:ext cx="11271250" cy="480213"/>
          </a:xfrm>
        </p:spPr>
        <p:txBody>
          <a:bodyPr/>
          <a:lstStyle/>
          <a:p>
            <a:r>
              <a:rPr lang="de-DE" sz="1600" i="1" dirty="0"/>
              <a:t>High Tech Consulting				</a:t>
            </a:r>
            <a:r>
              <a:rPr lang="de-DE" i="1" dirty="0">
                <a:solidFill>
                  <a:schemeClr val="accent3"/>
                </a:solidFill>
              </a:rPr>
              <a:t>Projektmappe</a:t>
            </a:r>
          </a:p>
        </p:txBody>
      </p:sp>
      <p:sp>
        <p:nvSpPr>
          <p:cNvPr id="6" name="Textplatzhalter 6">
            <a:extLst>
              <a:ext uri="{FF2B5EF4-FFF2-40B4-BE49-F238E27FC236}">
                <a16:creationId xmlns:a16="http://schemas.microsoft.com/office/drawing/2014/main" id="{F18D8DA1-183B-9E95-564C-D7EC7D3F6BBA}"/>
              </a:ext>
            </a:extLst>
          </p:cNvPr>
          <p:cNvSpPr txBox="1">
            <a:spLocks/>
          </p:cNvSpPr>
          <p:nvPr/>
        </p:nvSpPr>
        <p:spPr>
          <a:xfrm>
            <a:off x="451374" y="805374"/>
            <a:ext cx="4352801" cy="36004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180000" indent="-180000" algn="l" defTabSz="914400" rtl="0" eaLnBrk="1" latinLnBrk="0" hangingPunct="1">
              <a:lnSpc>
                <a:spcPct val="114000"/>
              </a:lnSpc>
              <a:spcBef>
                <a:spcPts val="24"/>
              </a:spcBef>
              <a:spcAft>
                <a:spcPts val="0"/>
              </a:spcAft>
              <a:buClrTx/>
              <a:buSzPct val="50000"/>
              <a:buFont typeface="Wingdings" panose="05000000000000000000" pitchFamily="2" charset="2"/>
              <a:buChar char="l"/>
              <a:defRPr sz="12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01200" indent="-331200" algn="l" defTabSz="914400" rtl="0" eaLnBrk="1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82000" indent="-331200" algn="l" defTabSz="914400" rtl="0" eaLnBrk="1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58400" indent="-158400" algn="l" defTabSz="914400" rtl="0" eaLnBrk="1" latinLnBrk="0" hangingPunct="1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" panose="05000000000000000000" pitchFamily="2" charset="2"/>
              <a:buChar char="l"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4000" indent="-176400" algn="l" defTabSz="914400" rtl="0" eaLnBrk="1" latinLnBrk="0" hangingPunct="1">
              <a:lnSpc>
                <a:spcPts val="1500"/>
              </a:lnSpc>
              <a:spcBef>
                <a:spcPts val="0"/>
              </a:spcBef>
              <a:buClr>
                <a:schemeClr val="tx2"/>
              </a:buClr>
              <a:buSzPct val="48000"/>
              <a:buFont typeface="Wingdings 2" panose="05020102010507070707" pitchFamily="18" charset="2"/>
              <a:buChar char="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r>
              <a:rPr lang="en-US" sz="18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Delivery-oriented Product Leader </a:t>
            </a:r>
            <a:endParaRPr lang="en-US" sz="1800" dirty="0">
              <a:solidFill>
                <a:schemeClr val="bg1">
                  <a:lumMod val="65000"/>
                </a:schemeClr>
              </a:solidFill>
            </a:endParaRPr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endParaRPr lang="en-US" sz="1100" dirty="0"/>
          </a:p>
        </p:txBody>
      </p:sp>
      <p:sp>
        <p:nvSpPr>
          <p:cNvPr id="8" name="Textplatzhalter 6">
            <a:extLst>
              <a:ext uri="{FF2B5EF4-FFF2-40B4-BE49-F238E27FC236}">
                <a16:creationId xmlns:a16="http://schemas.microsoft.com/office/drawing/2014/main" id="{D9E6E405-C53F-8648-C747-DB89605036C2}"/>
              </a:ext>
            </a:extLst>
          </p:cNvPr>
          <p:cNvSpPr txBox="1">
            <a:spLocks/>
          </p:cNvSpPr>
          <p:nvPr/>
        </p:nvSpPr>
        <p:spPr>
          <a:xfrm>
            <a:off x="4107503" y="1422950"/>
            <a:ext cx="2852593" cy="48143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0" tIns="0" rIns="0" bIns="0" rtlCol="0">
            <a:noAutofit/>
          </a:bodyPr>
          <a:lstStyle>
            <a:lvl1pPr marL="180000" indent="-180000" algn="l" defTabSz="914400" rtl="0" eaLnBrk="1" latinLnBrk="0" hangingPunct="1">
              <a:lnSpc>
                <a:spcPct val="114000"/>
              </a:lnSpc>
              <a:spcBef>
                <a:spcPts val="24"/>
              </a:spcBef>
              <a:spcAft>
                <a:spcPts val="0"/>
              </a:spcAft>
              <a:buClrTx/>
              <a:buSzPct val="50000"/>
              <a:buFont typeface="Wingdings" panose="05000000000000000000" pitchFamily="2" charset="2"/>
              <a:buChar char="l"/>
              <a:defRPr sz="12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01200" indent="-331200" algn="l" defTabSz="914400" rtl="0" eaLnBrk="1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82000" indent="-331200" algn="l" defTabSz="914400" rtl="0" eaLnBrk="1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58400" indent="-158400" algn="l" defTabSz="914400" rtl="0" eaLnBrk="1" latinLnBrk="0" hangingPunct="1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" panose="05000000000000000000" pitchFamily="2" charset="2"/>
              <a:buChar char="l"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4000" indent="-176400" algn="l" defTabSz="914400" rtl="0" eaLnBrk="1" latinLnBrk="0" hangingPunct="1">
              <a:lnSpc>
                <a:spcPts val="1500"/>
              </a:lnSpc>
              <a:spcBef>
                <a:spcPts val="0"/>
              </a:spcBef>
              <a:buClr>
                <a:schemeClr val="tx2"/>
              </a:buClr>
              <a:buSzPct val="48000"/>
              <a:buFont typeface="Wingdings 2" panose="05020102010507070707" pitchFamily="18" charset="2"/>
              <a:buChar char="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Sequans Inc.	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</a:t>
            </a:r>
            <a:r>
              <a:rPr lang="en-US" sz="1600" b="1" i="1" dirty="0">
                <a:solidFill>
                  <a:srgbClr val="404040"/>
                </a:solidFill>
                <a:uFill>
                  <a:solidFill>
                    <a:srgbClr val="000000"/>
                  </a:solidFill>
                </a:uFill>
                <a:latin typeface="Crimson Text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r>
              <a:rPr lang="en-US" sz="1600" b="1" i="1" dirty="0">
                <a:solidFill>
                  <a:srgbClr val="404040"/>
                </a:solidFill>
                <a:uFill>
                  <a:solidFill>
                    <a:srgbClr val="000000"/>
                  </a:solidFill>
                </a:uFill>
                <a:latin typeface="Crimson Text"/>
                <a:ea typeface="Calibri" panose="020F0502020204030204" pitchFamily="34" charset="0"/>
              </a:rPr>
              <a:t>/2021 – Present</a:t>
            </a:r>
            <a:endParaRPr lang="en-US" sz="16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r>
              <a:rPr lang="en-US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Business Development with Telco Carriers in Germany/Europe </a:t>
            </a:r>
            <a:endParaRPr lang="en-US" b="1" dirty="0"/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Review product strategy and roadmap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Carve out competitive advantage and USP of products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Refine documentation for sales and technical meetings 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Establish regular roadmap meetings and constant exchange on product level in addition to technical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Manage a project pipeline with Sequans and Deutsche Telekom</a:t>
            </a:r>
          </a:p>
          <a:p>
            <a:pPr marL="0" indent="0">
              <a:spcAft>
                <a:spcPts val="100"/>
              </a:spcAft>
              <a:buSzPct val="100000"/>
              <a:buNone/>
            </a:pPr>
            <a:endParaRPr lang="en-US" b="1" dirty="0"/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Setup: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Reporting line to Head of Sales in Sequans</a:t>
            </a:r>
          </a:p>
          <a:p>
            <a:pPr marL="0" indent="0">
              <a:spcAft>
                <a:spcPts val="100"/>
              </a:spcAft>
              <a:buSzPct val="100000"/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Skills: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Product Strategy, Product Management, Marketing</a:t>
            </a:r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endParaRPr lang="en-US" dirty="0"/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endParaRPr lang="de-DE" sz="1100" dirty="0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ED9029E7-0E65-2F92-B412-E8ABE4CB08FC}"/>
              </a:ext>
            </a:extLst>
          </p:cNvPr>
          <p:cNvSpPr txBox="1">
            <a:spLocks/>
          </p:cNvSpPr>
          <p:nvPr/>
        </p:nvSpPr>
        <p:spPr>
          <a:xfrm>
            <a:off x="7680176" y="1418052"/>
            <a:ext cx="2852593" cy="48143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0" tIns="0" rIns="0" bIns="0" rtlCol="0">
            <a:noAutofit/>
          </a:bodyPr>
          <a:lstStyle>
            <a:lvl1pPr marL="180000" indent="-180000" algn="l" defTabSz="914400" rtl="0" eaLnBrk="1" latinLnBrk="0" hangingPunct="1">
              <a:lnSpc>
                <a:spcPct val="114000"/>
              </a:lnSpc>
              <a:spcBef>
                <a:spcPts val="24"/>
              </a:spcBef>
              <a:spcAft>
                <a:spcPts val="0"/>
              </a:spcAft>
              <a:buClrTx/>
              <a:buSzPct val="50000"/>
              <a:buFont typeface="Wingdings" panose="05000000000000000000" pitchFamily="2" charset="2"/>
              <a:buChar char="l"/>
              <a:defRPr sz="12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01200" indent="-331200" algn="l" defTabSz="914400" rtl="0" eaLnBrk="1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82000" indent="-331200" algn="l" defTabSz="914400" rtl="0" eaLnBrk="1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58400" indent="-158400" algn="l" defTabSz="914400" rtl="0" eaLnBrk="1" latinLnBrk="0" hangingPunct="1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" panose="05000000000000000000" pitchFamily="2" charset="2"/>
              <a:buChar char="l"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4000" indent="-176400" algn="l" defTabSz="914400" rtl="0" eaLnBrk="1" latinLnBrk="0" hangingPunct="1">
              <a:lnSpc>
                <a:spcPts val="1500"/>
              </a:lnSpc>
              <a:spcBef>
                <a:spcPts val="0"/>
              </a:spcBef>
              <a:buClr>
                <a:schemeClr val="tx2"/>
              </a:buClr>
              <a:buSzPct val="48000"/>
              <a:buFont typeface="Wingdings 2" panose="05020102010507070707" pitchFamily="18" charset="2"/>
              <a:buChar char="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Deutsche Telekom AG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</a:t>
            </a:r>
            <a:r>
              <a:rPr lang="en-US" sz="1600" b="1" i="1" dirty="0">
                <a:solidFill>
                  <a:srgbClr val="404040"/>
                </a:solidFill>
                <a:uFill>
                  <a:solidFill>
                    <a:srgbClr val="000000"/>
                  </a:solidFill>
                </a:uFill>
                <a:latin typeface="Crimson Text"/>
                <a:ea typeface="Open Sans" panose="020B0606030504020204" pitchFamily="34" charset="0"/>
                <a:cs typeface="Open Sans" panose="020B0606030504020204" pitchFamily="34" charset="0"/>
              </a:rPr>
              <a:t>09</a:t>
            </a:r>
            <a:r>
              <a:rPr lang="en-US" sz="1600" b="1" i="1" dirty="0">
                <a:solidFill>
                  <a:srgbClr val="404040"/>
                </a:solidFill>
                <a:uFill>
                  <a:solidFill>
                    <a:srgbClr val="000000"/>
                  </a:solidFill>
                </a:uFill>
                <a:latin typeface="Crimson Text"/>
                <a:ea typeface="Calibri" panose="020F0502020204030204" pitchFamily="34" charset="0"/>
              </a:rPr>
              <a:t>/2014 – 07/2020</a:t>
            </a:r>
            <a:endParaRPr lang="en-US" sz="16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r>
              <a:rPr lang="en-US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Best connectivity experience at home with Deutsche Telekom devices</a:t>
            </a:r>
            <a:endParaRPr lang="en-US" b="1" dirty="0"/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Analyze consumer trends and technological developments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Identify key customers needs with regards to home connectivity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Define a consistent device portfolio for best connectivity experience at home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Steer development with ODMs in Taiwan/China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Roll out of devices on all sales channels of Deutsche Telekom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endParaRPr lang="en-US" b="1" dirty="0"/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Setup: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Reporting line to Board of Deutsche Telekom</a:t>
            </a:r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Skills: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Product Management, Product Strategy, Stakeholder Mgt.</a:t>
            </a:r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endParaRPr lang="en-US" dirty="0"/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endParaRPr lang="de-DE" sz="1100" dirty="0"/>
          </a:p>
        </p:txBody>
      </p:sp>
      <p:sp>
        <p:nvSpPr>
          <p:cNvPr id="3" name="Fußzeilenplatzhalter 1">
            <a:extLst>
              <a:ext uri="{FF2B5EF4-FFF2-40B4-BE49-F238E27FC236}">
                <a16:creationId xmlns:a16="http://schemas.microsoft.com/office/drawing/2014/main" id="{10517643-5100-04DB-ADBE-E3077D8C07A4}"/>
              </a:ext>
            </a:extLst>
          </p:cNvPr>
          <p:cNvSpPr txBox="1">
            <a:spLocks/>
          </p:cNvSpPr>
          <p:nvPr/>
        </p:nvSpPr>
        <p:spPr>
          <a:xfrm>
            <a:off x="11731625" y="6577200"/>
            <a:ext cx="216024" cy="234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ctr" defTabSz="914400" rtl="0" eaLnBrk="1" latinLnBrk="0" hangingPunct="1">
              <a:lnSpc>
                <a:spcPts val="1200"/>
              </a:lnSpc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11166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834A3FE-9DAE-4F0B-B822-A35E6B15A9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Christian Stangier – High Tech Consulting 01/23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9A430C14-F2B7-4DF4-86D0-65F7C6A49E0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76562" y="1421720"/>
            <a:ext cx="2852593" cy="481559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marL="0" indent="0">
              <a:spcAft>
                <a:spcPts val="100"/>
              </a:spcAft>
              <a:buSzPct val="100000"/>
              <a:buNone/>
            </a:pPr>
            <a:r>
              <a:rPr lang="en-US" sz="16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Apple        	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</a:t>
            </a:r>
            <a:r>
              <a:rPr lang="en-US" sz="1600" b="1" i="1" dirty="0">
                <a:solidFill>
                  <a:srgbClr val="404040"/>
                </a:solidFill>
                <a:uFill>
                  <a:solidFill>
                    <a:srgbClr val="000000"/>
                  </a:solidFill>
                </a:uFill>
                <a:latin typeface="Crimson Text"/>
                <a:ea typeface="Calibri" panose="020F0502020204030204" pitchFamily="34" charset="0"/>
              </a:rPr>
              <a:t>07</a:t>
            </a:r>
            <a:r>
              <a:rPr lang="en-US" sz="1600" b="1" i="1" dirty="0">
                <a:solidFill>
                  <a:srgbClr val="404040"/>
                </a:solidFill>
                <a:effectLst/>
                <a:uFill>
                  <a:solidFill>
                    <a:srgbClr val="000000"/>
                  </a:solidFill>
                </a:uFill>
                <a:latin typeface="Crimson Text"/>
                <a:ea typeface="Calibri" panose="020F0502020204030204" pitchFamily="34" charset="0"/>
              </a:rPr>
              <a:t>/2014 – 07/2020</a:t>
            </a:r>
            <a:endParaRPr lang="en-US" sz="160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spcAft>
                <a:spcPts val="100"/>
              </a:spcAft>
              <a:buSzPct val="100000"/>
              <a:buNone/>
            </a:pPr>
            <a:r>
              <a:rPr lang="en-US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Create exclusive advantages for Deutsche Telekom customers </a:t>
            </a:r>
            <a:endParaRPr lang="en-US" b="1" dirty="0"/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Best partner for Apple to evaluate new products or product ideas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Optimize Apple connectivity in DT’s networks, create a better experience than competition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Negotiate exclusive Marketing deals with Apple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Lead of market share Apple iPhones in Germany with best MRC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endParaRPr lang="en-US" sz="1400" b="1" dirty="0"/>
          </a:p>
          <a:p>
            <a:pPr marL="0" indent="0">
              <a:spcAft>
                <a:spcPts val="100"/>
              </a:spcAft>
              <a:buSzPct val="100000"/>
              <a:buNone/>
            </a:pPr>
            <a:endParaRPr lang="en-US" sz="1400" b="1" dirty="0"/>
          </a:p>
          <a:p>
            <a:pPr marL="0" indent="0">
              <a:spcAft>
                <a:spcPts val="100"/>
              </a:spcAft>
              <a:buSzPct val="100000"/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Setup: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Reporting line to Board of Deutsche Telekom and CMO Telekom D</a:t>
            </a:r>
          </a:p>
          <a:p>
            <a:pPr marL="0" indent="0">
              <a:spcAft>
                <a:spcPts val="100"/>
              </a:spcAft>
              <a:buSzPct val="100000"/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Skills: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Partnership Networking, Product Strategy, Product Management</a:t>
            </a:r>
          </a:p>
          <a:p>
            <a:pPr marL="0" indent="0">
              <a:spcAft>
                <a:spcPts val="100"/>
              </a:spcAft>
              <a:buSzPct val="100000"/>
              <a:buNone/>
            </a:pP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spcAft>
                <a:spcPts val="100"/>
              </a:spcAft>
              <a:buSzPct val="100000"/>
              <a:buNone/>
            </a:pPr>
            <a:endParaRPr lang="en-US" dirty="0"/>
          </a:p>
          <a:p>
            <a:pPr marL="0" indent="0">
              <a:spcAft>
                <a:spcPts val="100"/>
              </a:spcAft>
              <a:buSzPct val="100000"/>
              <a:buNone/>
            </a:pPr>
            <a:endParaRPr lang="de-DE" sz="110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097113B0-026E-44DC-9445-8F36409118A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60375" y="404664"/>
            <a:ext cx="11271250" cy="480213"/>
          </a:xfrm>
        </p:spPr>
        <p:txBody>
          <a:bodyPr/>
          <a:lstStyle/>
          <a:p>
            <a:r>
              <a:rPr lang="de-DE" sz="1600" i="1" dirty="0"/>
              <a:t>High Tech Consulting				</a:t>
            </a:r>
            <a:r>
              <a:rPr lang="de-DE" i="1" dirty="0">
                <a:solidFill>
                  <a:schemeClr val="accent3"/>
                </a:solidFill>
              </a:rPr>
              <a:t>Projektmappe</a:t>
            </a:r>
          </a:p>
        </p:txBody>
      </p:sp>
      <p:sp>
        <p:nvSpPr>
          <p:cNvPr id="6" name="Textplatzhalter 6">
            <a:extLst>
              <a:ext uri="{FF2B5EF4-FFF2-40B4-BE49-F238E27FC236}">
                <a16:creationId xmlns:a16="http://schemas.microsoft.com/office/drawing/2014/main" id="{F18D8DA1-183B-9E95-564C-D7EC7D3F6BBA}"/>
              </a:ext>
            </a:extLst>
          </p:cNvPr>
          <p:cNvSpPr txBox="1">
            <a:spLocks/>
          </p:cNvSpPr>
          <p:nvPr/>
        </p:nvSpPr>
        <p:spPr>
          <a:xfrm>
            <a:off x="451374" y="805374"/>
            <a:ext cx="4352801" cy="36004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180000" indent="-180000" algn="l" defTabSz="914400" rtl="0" eaLnBrk="1" latinLnBrk="0" hangingPunct="1">
              <a:lnSpc>
                <a:spcPct val="114000"/>
              </a:lnSpc>
              <a:spcBef>
                <a:spcPts val="24"/>
              </a:spcBef>
              <a:spcAft>
                <a:spcPts val="0"/>
              </a:spcAft>
              <a:buClrTx/>
              <a:buSzPct val="50000"/>
              <a:buFont typeface="Wingdings" panose="05000000000000000000" pitchFamily="2" charset="2"/>
              <a:buChar char="l"/>
              <a:defRPr sz="12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01200" indent="-331200" algn="l" defTabSz="914400" rtl="0" eaLnBrk="1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82000" indent="-331200" algn="l" defTabSz="914400" rtl="0" eaLnBrk="1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58400" indent="-158400" algn="l" defTabSz="914400" rtl="0" eaLnBrk="1" latinLnBrk="0" hangingPunct="1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" panose="05000000000000000000" pitchFamily="2" charset="2"/>
              <a:buChar char="l"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4000" indent="-176400" algn="l" defTabSz="914400" rtl="0" eaLnBrk="1" latinLnBrk="0" hangingPunct="1">
              <a:lnSpc>
                <a:spcPts val="1500"/>
              </a:lnSpc>
              <a:spcBef>
                <a:spcPts val="0"/>
              </a:spcBef>
              <a:buClr>
                <a:schemeClr val="tx2"/>
              </a:buClr>
              <a:buSzPct val="48000"/>
              <a:buFont typeface="Wingdings 2" panose="05020102010507070707" pitchFamily="18" charset="2"/>
              <a:buChar char="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r>
              <a:rPr lang="en-US" sz="18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Leading Global Partnership Networks</a:t>
            </a:r>
            <a:endParaRPr lang="en-US" sz="1800" dirty="0">
              <a:solidFill>
                <a:schemeClr val="bg1">
                  <a:lumMod val="65000"/>
                </a:schemeClr>
              </a:solidFill>
            </a:endParaRPr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endParaRPr lang="en-US" sz="1100" dirty="0"/>
          </a:p>
        </p:txBody>
      </p:sp>
      <p:sp>
        <p:nvSpPr>
          <p:cNvPr id="8" name="Textplatzhalter 6">
            <a:extLst>
              <a:ext uri="{FF2B5EF4-FFF2-40B4-BE49-F238E27FC236}">
                <a16:creationId xmlns:a16="http://schemas.microsoft.com/office/drawing/2014/main" id="{D9E6E405-C53F-8648-C747-DB89605036C2}"/>
              </a:ext>
            </a:extLst>
          </p:cNvPr>
          <p:cNvSpPr txBox="1">
            <a:spLocks/>
          </p:cNvSpPr>
          <p:nvPr/>
        </p:nvSpPr>
        <p:spPr>
          <a:xfrm>
            <a:off x="4107503" y="1422950"/>
            <a:ext cx="2852593" cy="48143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0" tIns="0" rIns="0" bIns="0" rtlCol="0">
            <a:noAutofit/>
          </a:bodyPr>
          <a:lstStyle>
            <a:lvl1pPr marL="180000" indent="-180000" algn="l" defTabSz="914400" rtl="0" eaLnBrk="1" latinLnBrk="0" hangingPunct="1">
              <a:lnSpc>
                <a:spcPct val="114000"/>
              </a:lnSpc>
              <a:spcBef>
                <a:spcPts val="24"/>
              </a:spcBef>
              <a:spcAft>
                <a:spcPts val="0"/>
              </a:spcAft>
              <a:buClrTx/>
              <a:buSzPct val="50000"/>
              <a:buFont typeface="Wingdings" panose="05000000000000000000" pitchFamily="2" charset="2"/>
              <a:buChar char="l"/>
              <a:defRPr sz="12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01200" indent="-331200" algn="l" defTabSz="914400" rtl="0" eaLnBrk="1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82000" indent="-331200" algn="l" defTabSz="914400" rtl="0" eaLnBrk="1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58400" indent="-158400" algn="l" defTabSz="914400" rtl="0" eaLnBrk="1" latinLnBrk="0" hangingPunct="1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" panose="05000000000000000000" pitchFamily="2" charset="2"/>
              <a:buChar char="l"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4000" indent="-176400" algn="l" defTabSz="914400" rtl="0" eaLnBrk="1" latinLnBrk="0" hangingPunct="1">
              <a:lnSpc>
                <a:spcPts val="1500"/>
              </a:lnSpc>
              <a:spcBef>
                <a:spcPts val="0"/>
              </a:spcBef>
              <a:buClr>
                <a:schemeClr val="tx2"/>
              </a:buClr>
              <a:buSzPct val="48000"/>
              <a:buFont typeface="Wingdings 2" panose="05020102010507070707" pitchFamily="18" charset="2"/>
              <a:buChar char="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 Telecom	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</a:t>
            </a:r>
            <a:r>
              <a:rPr lang="en-US" sz="1600" b="1" i="1" dirty="0">
                <a:solidFill>
                  <a:srgbClr val="404040"/>
                </a:solidFill>
                <a:uFill>
                  <a:solidFill>
                    <a:srgbClr val="000000"/>
                  </a:solidFill>
                </a:uFill>
                <a:latin typeface="Crimson Text"/>
                <a:ea typeface="Open Sans" panose="020B0606030504020204" pitchFamily="34" charset="0"/>
                <a:cs typeface="Open Sans" panose="020B0606030504020204" pitchFamily="34" charset="0"/>
              </a:rPr>
              <a:t>10</a:t>
            </a:r>
            <a:r>
              <a:rPr lang="en-US" sz="1600" b="1" i="1" dirty="0">
                <a:solidFill>
                  <a:srgbClr val="404040"/>
                </a:solidFill>
                <a:uFill>
                  <a:solidFill>
                    <a:srgbClr val="000000"/>
                  </a:solidFill>
                </a:uFill>
                <a:latin typeface="Crimson Text"/>
                <a:ea typeface="Calibri" panose="020F0502020204030204" pitchFamily="34" charset="0"/>
              </a:rPr>
              <a:t>/2018 – 12/2019</a:t>
            </a:r>
            <a:endParaRPr lang="en-US" sz="16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r>
              <a:rPr lang="en-US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Build a Joint Venture between SK Telecom and Deutsche Telekom</a:t>
            </a:r>
            <a:endParaRPr lang="en-US" b="1" dirty="0"/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Setup and manage the relationship between both companies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Define a vision for the partnership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Explore commonalities in markets and strategy and build a joint product roadmap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Identify best practices in SK Telecom and trigger a transformation process in Deutsche Telekom</a:t>
            </a:r>
          </a:p>
          <a:p>
            <a:pPr marL="0" indent="0">
              <a:spcAft>
                <a:spcPts val="100"/>
              </a:spcAft>
              <a:buSzPct val="100000"/>
              <a:buNone/>
            </a:pPr>
            <a:endParaRPr lang="en-US" b="1" dirty="0"/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Setup: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Reporting line to the CEO of Deutsche Telekom</a:t>
            </a:r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Skills: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Intercultural Communication, Product Strategy, Partnership Networking, Transformation Mgt.</a:t>
            </a:r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endParaRPr lang="en-US" dirty="0"/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endParaRPr lang="de-DE" sz="1100" dirty="0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ED9029E7-0E65-2F92-B412-E8ABE4CB08FC}"/>
              </a:ext>
            </a:extLst>
          </p:cNvPr>
          <p:cNvSpPr txBox="1">
            <a:spLocks/>
          </p:cNvSpPr>
          <p:nvPr/>
        </p:nvSpPr>
        <p:spPr>
          <a:xfrm>
            <a:off x="7680176" y="1418052"/>
            <a:ext cx="2852593" cy="48143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0" tIns="0" rIns="0" bIns="0" rtlCol="0">
            <a:noAutofit/>
          </a:bodyPr>
          <a:lstStyle>
            <a:lvl1pPr marL="180000" indent="-180000" algn="l" defTabSz="914400" rtl="0" eaLnBrk="1" latinLnBrk="0" hangingPunct="1">
              <a:lnSpc>
                <a:spcPct val="114000"/>
              </a:lnSpc>
              <a:spcBef>
                <a:spcPts val="24"/>
              </a:spcBef>
              <a:spcAft>
                <a:spcPts val="0"/>
              </a:spcAft>
              <a:buClrTx/>
              <a:buSzPct val="50000"/>
              <a:buFont typeface="Wingdings" panose="05000000000000000000" pitchFamily="2" charset="2"/>
              <a:buChar char="l"/>
              <a:defRPr sz="12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01200" indent="-331200" algn="l" defTabSz="914400" rtl="0" eaLnBrk="1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82000" indent="-331200" algn="l" defTabSz="914400" rtl="0" eaLnBrk="1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58400" indent="-158400" algn="l" defTabSz="914400" rtl="0" eaLnBrk="1" latinLnBrk="0" hangingPunct="1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" panose="05000000000000000000" pitchFamily="2" charset="2"/>
              <a:buChar char="l"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4000" indent="-176400" algn="l" defTabSz="914400" rtl="0" eaLnBrk="1" latinLnBrk="0" hangingPunct="1">
              <a:lnSpc>
                <a:spcPts val="1500"/>
              </a:lnSpc>
              <a:spcBef>
                <a:spcPts val="0"/>
              </a:spcBef>
              <a:buClr>
                <a:schemeClr val="tx2"/>
              </a:buClr>
              <a:buSzPct val="48000"/>
              <a:buFont typeface="Wingdings 2" panose="05020102010507070707" pitchFamily="18" charset="2"/>
              <a:buChar char="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Google     	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</a:t>
            </a:r>
            <a:r>
              <a:rPr lang="en-US" sz="1600" b="1" i="1" dirty="0">
                <a:solidFill>
                  <a:srgbClr val="404040"/>
                </a:solidFill>
                <a:uFill>
                  <a:solidFill>
                    <a:srgbClr val="000000"/>
                  </a:solidFill>
                </a:uFill>
                <a:latin typeface="Crimson Text"/>
                <a:ea typeface="Open Sans" panose="020B0606030504020204" pitchFamily="34" charset="0"/>
                <a:cs typeface="Open Sans" panose="020B0606030504020204" pitchFamily="34" charset="0"/>
              </a:rPr>
              <a:t>08</a:t>
            </a:r>
            <a:r>
              <a:rPr lang="en-US" sz="1600" b="1" i="1" dirty="0">
                <a:solidFill>
                  <a:srgbClr val="404040"/>
                </a:solidFill>
                <a:uFill>
                  <a:solidFill>
                    <a:srgbClr val="000000"/>
                  </a:solidFill>
                </a:uFill>
                <a:latin typeface="Crimson Text"/>
                <a:ea typeface="Calibri" panose="020F0502020204030204" pitchFamily="34" charset="0"/>
              </a:rPr>
              <a:t>/2007 – 09/2008</a:t>
            </a:r>
            <a:endParaRPr lang="en-US" sz="16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r>
              <a:rPr lang="en-US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Launch the first Google/Android based smartphone </a:t>
            </a:r>
            <a:endParaRPr lang="en-US" b="1" dirty="0"/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Adapt to the agile development style of Google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Create specification of the phone to enable best network integration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Steer smartphone manufacturer HTC together with Google and synchronize parallel Android development</a:t>
            </a:r>
          </a:p>
          <a:p>
            <a:pPr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b="1" dirty="0"/>
              <a:t>Secure quality in T-Mobile labs, align release of phone with T-Mobile US</a:t>
            </a:r>
            <a:endParaRPr lang="en-US" b="1" dirty="0"/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Setup: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Reporting line to Head of Devices </a:t>
            </a:r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Skills: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Intercultural Communication, Product Management</a:t>
            </a:r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endParaRPr lang="en-US" dirty="0"/>
          </a:p>
          <a:p>
            <a:pPr marL="0" indent="0">
              <a:spcAft>
                <a:spcPts val="100"/>
              </a:spcAft>
              <a:buSzPct val="100000"/>
              <a:buFont typeface="Wingdings" panose="05000000000000000000" pitchFamily="2" charset="2"/>
              <a:buNone/>
            </a:pPr>
            <a:endParaRPr lang="de-DE" sz="1100" dirty="0"/>
          </a:p>
        </p:txBody>
      </p:sp>
      <p:sp>
        <p:nvSpPr>
          <p:cNvPr id="3" name="Fußzeilenplatzhalter 1">
            <a:extLst>
              <a:ext uri="{FF2B5EF4-FFF2-40B4-BE49-F238E27FC236}">
                <a16:creationId xmlns:a16="http://schemas.microsoft.com/office/drawing/2014/main" id="{B88244D2-7173-7F84-64FC-2B8A1ABA4D2B}"/>
              </a:ext>
            </a:extLst>
          </p:cNvPr>
          <p:cNvSpPr txBox="1">
            <a:spLocks/>
          </p:cNvSpPr>
          <p:nvPr/>
        </p:nvSpPr>
        <p:spPr>
          <a:xfrm>
            <a:off x="11731625" y="6577200"/>
            <a:ext cx="216024" cy="234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ctr" defTabSz="914400" rtl="0" eaLnBrk="1" latinLnBrk="0" hangingPunct="1">
              <a:lnSpc>
                <a:spcPts val="1200"/>
              </a:lnSpc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414863475"/>
      </p:ext>
    </p:extLst>
  </p:cSld>
  <p:clrMapOvr>
    <a:masterClrMapping/>
  </p:clrMapOvr>
</p:sld>
</file>

<file path=ppt/theme/theme1.xml><?xml version="1.0" encoding="utf-8"?>
<a:theme xmlns:a="http://schemas.openxmlformats.org/drawingml/2006/main" name="1_Folienmaster">
  <a:themeElements>
    <a:clrScheme name="Rot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MM1">
      <a:majorFont>
        <a:latin typeface="Messina Sans"/>
        <a:ea typeface=""/>
        <a:cs typeface=""/>
      </a:majorFont>
      <a:minorFont>
        <a:latin typeface="Messin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D74C3EF7-19BF-41BF-AA6E-7D0707239243}" vid="{574B5A38-C4AD-4880-91A1-E78B2F0EA610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B507A20BD8D37478660E338E35048C1" ma:contentTypeVersion="11" ma:contentTypeDescription="Ein neues Dokument erstellen." ma:contentTypeScope="" ma:versionID="94fc222c97fe8622404342b8719e7f64">
  <xsd:schema xmlns:xsd="http://www.w3.org/2001/XMLSchema" xmlns:xs="http://www.w3.org/2001/XMLSchema" xmlns:p="http://schemas.microsoft.com/office/2006/metadata/properties" xmlns:ns3="b723aa8b-49ae-46d8-b31f-2cfadd214936" xmlns:ns4="8023c9d1-7e03-4b38-b9cc-1a9e6e6aa27d" targetNamespace="http://schemas.microsoft.com/office/2006/metadata/properties" ma:root="true" ma:fieldsID="cb5f54942db666a559622c84e10003ea" ns3:_="" ns4:_="">
    <xsd:import namespace="b723aa8b-49ae-46d8-b31f-2cfadd214936"/>
    <xsd:import namespace="8023c9d1-7e03-4b38-b9cc-1a9e6e6aa27d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Location" minOccurs="0"/>
                <xsd:element ref="ns3:SharedWithDetails" minOccurs="0"/>
                <xsd:element ref="ns3:SharingHintHash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23aa8b-49ae-46d8-b31f-2cfadd21493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Freigabehinweis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23c9d1-7e03-4b38-b9cc-1a9e6e6aa27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D755FDC-34D7-4328-9C1D-97084210698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0902C44-C648-42A4-9310-E76624DB13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23aa8b-49ae-46d8-b31f-2cfadd214936"/>
    <ds:schemaRef ds:uri="8023c9d1-7e03-4b38-b9cc-1a9e6e6aa27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0DBB2ED-5F8D-4532-8D3D-24C3465C19C4}">
  <ds:schemaRefs>
    <ds:schemaRef ds:uri="http://schemas.microsoft.com/office/2006/documentManagement/types"/>
    <ds:schemaRef ds:uri="http://schemas.microsoft.com/office/2006/metadata/properties"/>
    <ds:schemaRef ds:uri="8023c9d1-7e03-4b38-b9cc-1a9e6e6aa27d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b723aa8b-49ae-46d8-b31f-2cfadd214936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20180911_mm1_Powerpoint_Template_ARBEITSSTAND</Template>
  <TotalTime>0</TotalTime>
  <Words>761</Words>
  <Application>Microsoft Macintosh PowerPoint</Application>
  <PresentationFormat>Breitbild</PresentationFormat>
  <Paragraphs>106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12" baseType="lpstr">
      <vt:lpstr>Arial</vt:lpstr>
      <vt:lpstr>Calibri</vt:lpstr>
      <vt:lpstr>Crimson Text</vt:lpstr>
      <vt:lpstr>Messina Sans</vt:lpstr>
      <vt:lpstr>Open Sans</vt:lpstr>
      <vt:lpstr>Symbol</vt:lpstr>
      <vt:lpstr>Wingdings</vt:lpstr>
      <vt:lpstr>Wingdings 2</vt:lpstr>
      <vt:lpstr>1_Folienmaster</vt:lpstr>
      <vt:lpstr>PowerPoint-Präsentation</vt:lpstr>
      <vt:lpstr>PowerPoint-Präsentation</vt:lpstr>
      <vt:lpstr>PowerPoint-Präsentation</vt:lpstr>
    </vt:vector>
  </TitlesOfParts>
  <Company>mm1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Unternehmenspräsentation</dc:subject>
  <dc:creator>Katrin Kämpfner</dc:creator>
  <cp:lastModifiedBy>Christian Stangier</cp:lastModifiedBy>
  <cp:revision>63</cp:revision>
  <dcterms:created xsi:type="dcterms:W3CDTF">2018-09-21T12:51:21Z</dcterms:created>
  <dcterms:modified xsi:type="dcterms:W3CDTF">2023-01-04T15:06:43Z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0x010100DB507A20BD8D37478660E338E35048C1</vt:lpwstr>
  </property>
</Properties>
</file>